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2" r:id="rId10"/>
    <p:sldId id="265" r:id="rId11"/>
    <p:sldId id="273" r:id="rId12"/>
    <p:sldId id="266" r:id="rId13"/>
    <p:sldId id="267" r:id="rId14"/>
    <p:sldId id="269" r:id="rId15"/>
    <p:sldId id="268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2" autoAdjust="0"/>
    <p:restoredTop sz="62739" autoAdjust="0"/>
  </p:normalViewPr>
  <p:slideViewPr>
    <p:cSldViewPr>
      <p:cViewPr varScale="1">
        <p:scale>
          <a:sx n="80" d="100"/>
          <a:sy n="80" d="100"/>
        </p:scale>
        <p:origin x="-25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ED31D-8652-44BA-A73C-448D8C140D21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AA720-2044-4209-96FE-B171C9211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71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AA720-2044-4209-96FE-B171C92111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45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Embarrassingly parallel</a:t>
            </a:r>
          </a:p>
          <a:p>
            <a:endParaRPr lang="en-US" dirty="0" smtClean="0"/>
          </a:p>
          <a:p>
            <a:r>
              <a:rPr lang="en-US" dirty="0" err="1" smtClean="0"/>
              <a:t>POWER7</a:t>
            </a:r>
            <a:r>
              <a:rPr lang="en-US" baseline="0" dirty="0" smtClean="0"/>
              <a:t> CPU = </a:t>
            </a:r>
            <a:r>
              <a:rPr lang="en-US" baseline="0" dirty="0" err="1" smtClean="0"/>
              <a:t>8C</a:t>
            </a:r>
            <a:r>
              <a:rPr lang="en-US" baseline="0" dirty="0" smtClean="0"/>
              <a:t> / </a:t>
            </a:r>
            <a:r>
              <a:rPr lang="en-US" baseline="0" dirty="0" err="1" smtClean="0"/>
              <a:t>32T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16 TB RAM</a:t>
            </a:r>
          </a:p>
          <a:p>
            <a:endParaRPr lang="en-US" baseline="0" dirty="0" smtClean="0"/>
          </a:p>
          <a:p>
            <a:r>
              <a:rPr lang="en-US" baseline="0" dirty="0" smtClean="0"/>
              <a:t>Was ranked 94</a:t>
            </a:r>
            <a:r>
              <a:rPr lang="en-US" baseline="30000" dirty="0" smtClean="0"/>
              <a:t>th</a:t>
            </a:r>
            <a:r>
              <a:rPr lang="en-US" baseline="0" dirty="0" smtClean="0"/>
              <a:t> in Top 500 super computers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200M</a:t>
            </a:r>
            <a:r>
              <a:rPr lang="en-US" baseline="0" dirty="0" smtClean="0"/>
              <a:t> pages of data -&gt; </a:t>
            </a:r>
            <a:r>
              <a:rPr lang="en-US" baseline="0" dirty="0" err="1" smtClean="0"/>
              <a:t>4TB</a:t>
            </a:r>
            <a:r>
              <a:rPr lang="en-US" baseline="0" dirty="0" smtClean="0"/>
              <a:t> disk storage.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RAM used for speed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AA720-2044-4209-96FE-B171C92111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39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Airdates Feb</a:t>
            </a:r>
            <a:r>
              <a:rPr lang="en-US" baseline="0" dirty="0" smtClean="0"/>
              <a:t>ruary 14 &amp; 15</a:t>
            </a:r>
            <a:r>
              <a:rPr lang="en-US" baseline="30000" dirty="0" smtClean="0"/>
              <a:t>th</a:t>
            </a:r>
            <a:r>
              <a:rPr lang="en-US" baseline="0" dirty="0" smtClean="0"/>
              <a:t> 2011</a:t>
            </a:r>
          </a:p>
          <a:p>
            <a:endParaRPr lang="en-US" baseline="0" dirty="0" smtClean="0"/>
          </a:p>
          <a:p>
            <a:r>
              <a:rPr lang="en-US" baseline="0" dirty="0" smtClean="0"/>
              <a:t>IBM worried questions would be created to deliberately take advantage of Watson’s weaknesses.  Unaired questions compromise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AA720-2044-4209-96FE-B171C921115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78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Watson only rang in if confidence</a:t>
            </a:r>
            <a:r>
              <a:rPr lang="en-US" baseline="0" dirty="0" smtClean="0"/>
              <a:t> high enough.</a:t>
            </a:r>
          </a:p>
          <a:p>
            <a:r>
              <a:rPr lang="en-US" baseline="0" dirty="0" smtClean="0"/>
              <a:t>	- Defaults to 50%, but can shift.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Demonstrates complicated betting strategies depending on game state</a:t>
            </a:r>
          </a:p>
          <a:p>
            <a:r>
              <a:rPr lang="en-US" baseline="0" dirty="0" smtClean="0"/>
              <a:t>	- If large lead, more conservative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AA720-2044-4209-96FE-B171C921115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41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Memorial Sloan-Kettering Cancer Center</a:t>
            </a:r>
          </a:p>
          <a:p>
            <a:endParaRPr lang="en-US" dirty="0" smtClean="0"/>
          </a:p>
          <a:p>
            <a:r>
              <a:rPr lang="en-US" dirty="0" smtClean="0"/>
              <a:t>Citi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AA720-2044-4209-96FE-B171C921115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58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Baseline performance of adapted PIQUANT (Practical</a:t>
            </a:r>
            <a:r>
              <a:rPr lang="en-US" baseline="0" dirty="0" smtClean="0"/>
              <a:t> Intelligent Question Answering Technology) to Jeopardy! challenge.</a:t>
            </a:r>
          </a:p>
          <a:p>
            <a:r>
              <a:rPr lang="en-US" baseline="0" dirty="0" smtClean="0"/>
              <a:t>	Had been in development for several years prior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One of the top 3-5 in </a:t>
            </a:r>
            <a:r>
              <a:rPr lang="en-US" baseline="0" dirty="0" err="1" smtClean="0"/>
              <a:t>TREC</a:t>
            </a:r>
            <a:r>
              <a:rPr lang="en-US" baseline="0" dirty="0" smtClean="0"/>
              <a:t> (Text Retrieval Conference) QA system.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Winners cloud - % of questions answered vs. % correct for winners.  Dark dots = Ken Jennings</a:t>
            </a:r>
          </a:p>
          <a:p>
            <a:endParaRPr lang="en-US" baseline="0" dirty="0" smtClean="0"/>
          </a:p>
          <a:p>
            <a:r>
              <a:rPr lang="en-US" baseline="0" dirty="0" smtClean="0"/>
              <a:t>PIQUANT – 5% of question it most confident in, correct &lt; 50% of the time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AA720-2044-4209-96FE-B171C92111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28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Major overhaul from PIQUANT system.</a:t>
            </a:r>
          </a:p>
          <a:p>
            <a:endParaRPr lang="en-US" dirty="0" smtClean="0"/>
          </a:p>
          <a:p>
            <a:r>
              <a:rPr lang="en-US" dirty="0" smtClean="0"/>
              <a:t>Massively parallel, probabilistic, evidence based</a:t>
            </a:r>
          </a:p>
          <a:p>
            <a:endParaRPr lang="en-US" dirty="0" smtClean="0"/>
          </a:p>
          <a:p>
            <a:r>
              <a:rPr lang="en-US" dirty="0" smtClean="0"/>
              <a:t>Every</a:t>
            </a:r>
            <a:r>
              <a:rPr lang="en-US" baseline="0" dirty="0" smtClean="0"/>
              <a:t> step done multiple different ways, scored, and weighted.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AA720-2044-4209-96FE-B171C92111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96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Inventors patent</a:t>
            </a:r>
            <a:r>
              <a:rPr lang="en-US" baseline="0" dirty="0" smtClean="0"/>
              <a:t> inventions (.8)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Fluid is a liquid (.6)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Liquid is a fluid (.5)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Vessels sink (.7)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People</a:t>
            </a:r>
            <a:r>
              <a:rPr lang="en-US" baseline="0" dirty="0" smtClean="0"/>
              <a:t> sink 8-balls (.5) – (.8 in pool</a:t>
            </a:r>
            <a:r>
              <a:rPr lang="en-US" baseline="0" dirty="0" smtClean="0"/>
              <a:t>)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400 TB -&gt; 20 TB for Semantic Net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Semantic Net kept for searches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AA720-2044-4209-96FE-B171C92111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17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r>
              <a:rPr lang="en-US" baseline="0" dirty="0" smtClean="0"/>
              <a:t> Classification – what type of question?  Puzzle, math, definition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Focus/</a:t>
            </a:r>
            <a:r>
              <a:rPr lang="en-US" baseline="0" dirty="0" err="1" smtClean="0"/>
              <a:t>LAT</a:t>
            </a:r>
            <a:r>
              <a:rPr lang="en-US" baseline="0" dirty="0" smtClean="0"/>
              <a:t>:</a:t>
            </a:r>
          </a:p>
          <a:p>
            <a:r>
              <a:rPr lang="en-US" baseline="0" dirty="0" smtClean="0"/>
              <a:t>	Focus – what the question is asking about</a:t>
            </a:r>
          </a:p>
          <a:p>
            <a:r>
              <a:rPr lang="en-US" baseline="0" dirty="0" smtClean="0"/>
              <a:t>	</a:t>
            </a:r>
            <a:r>
              <a:rPr lang="en-US" baseline="0" dirty="0" err="1" smtClean="0"/>
              <a:t>LAT</a:t>
            </a:r>
            <a:r>
              <a:rPr lang="en-US" baseline="0" dirty="0" smtClean="0"/>
              <a:t> - lexical answer type, single word that determines the type of answer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Relation Detection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Decomposition – break question into more easily answered </a:t>
            </a:r>
            <a:r>
              <a:rPr lang="en-US" baseline="0" dirty="0" err="1" smtClean="0"/>
              <a:t>subquestions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AA720-2044-4209-96FE-B171C92111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58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Primary Search Techniques</a:t>
            </a:r>
          </a:p>
          <a:p>
            <a:r>
              <a:rPr lang="en-US" dirty="0" smtClean="0"/>
              <a:t>	Multiple</a:t>
            </a:r>
            <a:r>
              <a:rPr lang="en-US" baseline="0" dirty="0" smtClean="0"/>
              <a:t> Text search engines</a:t>
            </a:r>
          </a:p>
          <a:p>
            <a:r>
              <a:rPr lang="en-US" baseline="0" dirty="0" smtClean="0"/>
              <a:t>	Document Search</a:t>
            </a:r>
          </a:p>
          <a:p>
            <a:r>
              <a:rPr lang="en-US" baseline="0" dirty="0" smtClean="0"/>
              <a:t>	Passage Search</a:t>
            </a:r>
          </a:p>
          <a:p>
            <a:r>
              <a:rPr lang="en-US" baseline="0" dirty="0" smtClean="0"/>
              <a:t>	etc…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Recall vs. precisions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 many answer as possible – if answer isn’t here, Watson can’t get it!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Candidate Answer Generation</a:t>
            </a:r>
          </a:p>
          <a:p>
            <a:r>
              <a:rPr lang="en-US" baseline="0" dirty="0" smtClean="0"/>
              <a:t>	if “title base search”, extract title as answer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AA720-2044-4209-96FE-B171C92111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04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Temporal – Time reference</a:t>
            </a:r>
          </a:p>
          <a:p>
            <a:endParaRPr lang="en-US" dirty="0" smtClean="0"/>
          </a:p>
          <a:p>
            <a:r>
              <a:rPr lang="en-US" dirty="0" smtClean="0"/>
              <a:t>Geospatial</a:t>
            </a:r>
            <a:r>
              <a:rPr lang="en-US" baseline="0" dirty="0" smtClean="0"/>
              <a:t> – spatial relationship – boundaries, relative locations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AA720-2044-4209-96FE-B171C92111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54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Abe Lincoln + Honest Abe – same answer/related, merge results</a:t>
            </a:r>
          </a:p>
          <a:p>
            <a:endParaRPr lang="en-US" dirty="0" smtClean="0"/>
          </a:p>
          <a:p>
            <a:r>
              <a:rPr lang="en-US" dirty="0" smtClean="0"/>
              <a:t>Confidence based on how good the scores are.</a:t>
            </a:r>
          </a:p>
          <a:p>
            <a:endParaRPr lang="en-US" dirty="0" smtClean="0"/>
          </a:p>
          <a:p>
            <a:r>
              <a:rPr lang="en-US" dirty="0" smtClean="0"/>
              <a:t>Ability to learn dynamically</a:t>
            </a:r>
            <a:r>
              <a:rPr lang="en-US" baseline="0" dirty="0" smtClean="0"/>
              <a:t> what a category is asking for.</a:t>
            </a:r>
          </a:p>
          <a:p>
            <a:r>
              <a:rPr lang="en-US" baseline="0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AA720-2044-4209-96FE-B171C92111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09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Initial jump in performance when </a:t>
            </a:r>
            <a:r>
              <a:rPr lang="en-US" dirty="0" err="1" smtClean="0"/>
              <a:t>DeepQA</a:t>
            </a:r>
            <a:r>
              <a:rPr lang="en-US" dirty="0" smtClean="0"/>
              <a:t> architecture implemented</a:t>
            </a:r>
          </a:p>
          <a:p>
            <a:endParaRPr lang="en-US" dirty="0" smtClean="0"/>
          </a:p>
          <a:p>
            <a:r>
              <a:rPr lang="en-US" dirty="0" smtClean="0"/>
              <a:t>Incremental improvements followed over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AA720-2044-4209-96FE-B171C92111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85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E9B5-E08D-4C8D-81B0-BA0E3C8F7D47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15E99-2270-40F9-8D4A-B5180D6A3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E9B5-E08D-4C8D-81B0-BA0E3C8F7D47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15E99-2270-40F9-8D4A-B5180D6A3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E9B5-E08D-4C8D-81B0-BA0E3C8F7D47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15E99-2270-40F9-8D4A-B5180D6A3E7D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E9B5-E08D-4C8D-81B0-BA0E3C8F7D47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15E99-2270-40F9-8D4A-B5180D6A3E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E9B5-E08D-4C8D-81B0-BA0E3C8F7D47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15E99-2270-40F9-8D4A-B5180D6A3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E9B5-E08D-4C8D-81B0-BA0E3C8F7D47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15E99-2270-40F9-8D4A-B5180D6A3E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E9B5-E08D-4C8D-81B0-BA0E3C8F7D47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15E99-2270-40F9-8D4A-B5180D6A3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E9B5-E08D-4C8D-81B0-BA0E3C8F7D47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15E99-2270-40F9-8D4A-B5180D6A3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E9B5-E08D-4C8D-81B0-BA0E3C8F7D47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15E99-2270-40F9-8D4A-B5180D6A3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E9B5-E08D-4C8D-81B0-BA0E3C8F7D47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15E99-2270-40F9-8D4A-B5180D6A3E7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E9B5-E08D-4C8D-81B0-BA0E3C8F7D47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15E99-2270-40F9-8D4A-B5180D6A3E7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4C8E9B5-E08D-4C8D-81B0-BA0E3C8F7D47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4515E99-2270-40F9-8D4A-B5180D6A3E7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researcher.watson.ibm.com/researcher/view_project_subpage.php?id=2159" TargetMode="External"/><Relationship Id="rId3" Type="http://schemas.openxmlformats.org/officeDocument/2006/relationships/hyperlink" Target="http://static.usenix.org/event/lisa11/tech/slides/perrone.pdf" TargetMode="External"/><Relationship Id="rId7" Type="http://schemas.openxmlformats.org/officeDocument/2006/relationships/hyperlink" Target="http://en.wikipedia.org/wiki/Question_answering" TargetMode="External"/><Relationship Id="rId2" Type="http://schemas.openxmlformats.org/officeDocument/2006/relationships/hyperlink" Target="http://www.aaai.org/Magazine/Watson/watson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Watson_%28computer%29" TargetMode="External"/><Relationship Id="rId5" Type="http://schemas.openxmlformats.org/officeDocument/2006/relationships/hyperlink" Target="http://ieeexplore.ieee.org/xpl/tocresult.jsp?isnumber=6177717" TargetMode="External"/><Relationship Id="rId4" Type="http://schemas.openxmlformats.org/officeDocument/2006/relationships/hyperlink" Target="http://www.youtube.com/watch?v=3G2H3DZ8rN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IBM </a:t>
            </a:r>
            <a:r>
              <a:rPr lang="en-US" dirty="0" err="1" smtClean="0"/>
              <a:t>DeepQA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Watson </a:t>
            </a:r>
            <a:r>
              <a:rPr lang="en-US" dirty="0"/>
              <a:t>a</a:t>
            </a:r>
            <a:r>
              <a:rPr lang="en-US" dirty="0" smtClean="0"/>
              <a:t>nd the Jeopardy! Challenge</a:t>
            </a:r>
          </a:p>
          <a:p>
            <a:endParaRPr lang="en-US" dirty="0"/>
          </a:p>
          <a:p>
            <a:r>
              <a:rPr lang="en-US" dirty="0" smtClean="0"/>
              <a:t>Michael Sanchez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47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DeepQA</a:t>
            </a:r>
            <a:r>
              <a:rPr lang="en-US" dirty="0" smtClean="0"/>
              <a:t> Performance</a:t>
            </a:r>
            <a:endParaRPr lang="en-US" dirty="0"/>
          </a:p>
        </p:txBody>
      </p:sp>
      <p:pic>
        <p:nvPicPr>
          <p:cNvPr id="3074" name="Picture 2" descr="Fig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1524000"/>
            <a:ext cx="7467600" cy="4795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86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a single CPU - ~ 2 hours to get an answer</a:t>
            </a:r>
          </a:p>
          <a:p>
            <a:pPr lvl="1"/>
            <a:r>
              <a:rPr lang="en-US" dirty="0" smtClean="0"/>
              <a:t>Not fast enough for Jeopardy!</a:t>
            </a:r>
          </a:p>
          <a:p>
            <a:pPr lvl="1"/>
            <a:r>
              <a:rPr lang="en-US" dirty="0" smtClean="0"/>
              <a:t>Questions take ~ 3 seconds on average to read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Take advantage of the parallel capabilities of </a:t>
            </a:r>
            <a:r>
              <a:rPr lang="en-US" dirty="0" err="1" smtClean="0"/>
              <a:t>DeepQA</a:t>
            </a:r>
            <a:endParaRPr lang="en-US" dirty="0" smtClean="0"/>
          </a:p>
          <a:p>
            <a:pPr lvl="1"/>
            <a:r>
              <a:rPr lang="en-US" dirty="0" smtClean="0"/>
              <a:t>90 Power 750 servers = 2880 CPUs</a:t>
            </a:r>
          </a:p>
          <a:p>
            <a:pPr lvl="2"/>
            <a:r>
              <a:rPr lang="en-US" dirty="0"/>
              <a:t>80 </a:t>
            </a:r>
            <a:r>
              <a:rPr lang="en-US" dirty="0" err="1" smtClean="0"/>
              <a:t>TFLOPS</a:t>
            </a:r>
            <a:endParaRPr lang="en-US" dirty="0" smtClean="0"/>
          </a:p>
          <a:p>
            <a:pPr lvl="1"/>
            <a:r>
              <a:rPr lang="en-US" dirty="0" smtClean="0"/>
              <a:t>Able to answer in 3-5 seconds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DeepQA</a:t>
            </a:r>
            <a:r>
              <a:rPr lang="en-US" dirty="0" smtClean="0"/>
              <a:t> on Watson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58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January 2011 Watson competed against two of the best Jeopardy! Champions</a:t>
            </a:r>
          </a:p>
          <a:p>
            <a:pPr lvl="1"/>
            <a:r>
              <a:rPr lang="en-US" dirty="0" smtClean="0"/>
              <a:t>Ken Jennings – $3,172,700 in winnings</a:t>
            </a:r>
          </a:p>
          <a:p>
            <a:pPr lvl="1"/>
            <a:r>
              <a:rPr lang="en-US" dirty="0" smtClean="0"/>
              <a:t>Brad </a:t>
            </a:r>
            <a:r>
              <a:rPr lang="en-US" dirty="0" err="1" smtClean="0"/>
              <a:t>Rutter</a:t>
            </a:r>
            <a:r>
              <a:rPr lang="en-US" dirty="0" smtClean="0"/>
              <a:t> -  $3,470,102 in winnings</a:t>
            </a:r>
          </a:p>
          <a:p>
            <a:pPr lvl="1"/>
            <a:endParaRPr lang="en-US" dirty="0"/>
          </a:p>
          <a:p>
            <a:r>
              <a:rPr lang="en-US" dirty="0" smtClean="0"/>
              <a:t>Two matches played</a:t>
            </a:r>
          </a:p>
          <a:p>
            <a:pPr lvl="1"/>
            <a:r>
              <a:rPr lang="en-US" dirty="0" smtClean="0"/>
              <a:t>Questions chosen from unaired episodes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Jeopardy! Challenge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99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Game</a:t>
            </a:r>
          </a:p>
          <a:p>
            <a:pPr lvl="1"/>
            <a:r>
              <a:rPr lang="en-US" dirty="0" smtClean="0"/>
              <a:t>Watson wins - $35,734</a:t>
            </a:r>
          </a:p>
          <a:p>
            <a:pPr lvl="1"/>
            <a:r>
              <a:rPr lang="en-US" dirty="0" err="1" smtClean="0"/>
              <a:t>Rutter</a:t>
            </a:r>
            <a:r>
              <a:rPr lang="en-US" dirty="0" smtClean="0"/>
              <a:t> - $10,400, Jennings - $4,800</a:t>
            </a:r>
          </a:p>
          <a:p>
            <a:pPr lvl="1"/>
            <a:endParaRPr lang="en-US" dirty="0"/>
          </a:p>
          <a:p>
            <a:r>
              <a:rPr lang="en-US" dirty="0" smtClean="0"/>
              <a:t>Second Game</a:t>
            </a:r>
          </a:p>
          <a:p>
            <a:pPr lvl="1"/>
            <a:r>
              <a:rPr lang="en-US" dirty="0" smtClean="0"/>
              <a:t>Watson - $77,147</a:t>
            </a:r>
          </a:p>
          <a:p>
            <a:pPr lvl="1"/>
            <a:r>
              <a:rPr lang="en-US" dirty="0" smtClean="0"/>
              <a:t>Jennings - $24,000, </a:t>
            </a:r>
            <a:r>
              <a:rPr lang="en-US" dirty="0" err="1" smtClean="0"/>
              <a:t>Rutter</a:t>
            </a:r>
            <a:r>
              <a:rPr lang="en-US" dirty="0" smtClean="0"/>
              <a:t> - $21,600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1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advantage of </a:t>
            </a:r>
            <a:r>
              <a:rPr lang="en-US" dirty="0" err="1" smtClean="0"/>
              <a:t>DeepQA’s</a:t>
            </a:r>
            <a:r>
              <a:rPr lang="en-US" dirty="0" smtClean="0"/>
              <a:t> ability to process large amounts of unstructured Data</a:t>
            </a:r>
          </a:p>
          <a:p>
            <a:r>
              <a:rPr lang="en-US" dirty="0" smtClean="0"/>
              <a:t>Medicine</a:t>
            </a:r>
          </a:p>
          <a:p>
            <a:pPr lvl="1"/>
            <a:r>
              <a:rPr lang="en-US" dirty="0" smtClean="0"/>
              <a:t>Amount of data increasing doubling every 5 years</a:t>
            </a:r>
          </a:p>
          <a:p>
            <a:pPr lvl="1"/>
            <a:r>
              <a:rPr lang="en-US" dirty="0" smtClean="0"/>
              <a:t>Almost entirely unstructured</a:t>
            </a:r>
          </a:p>
          <a:p>
            <a:r>
              <a:rPr lang="en-US" dirty="0" smtClean="0"/>
              <a:t>Finance</a:t>
            </a:r>
          </a:p>
          <a:p>
            <a:pPr lvl="1"/>
            <a:r>
              <a:rPr lang="en-US" dirty="0" smtClean="0"/>
              <a:t>5 documents from Wall Street every minute</a:t>
            </a:r>
          </a:p>
          <a:p>
            <a:pPr lvl="1"/>
            <a:r>
              <a:rPr lang="en-US" dirty="0" smtClean="0"/>
              <a:t>Millions of transactions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5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i="1" dirty="0" smtClean="0"/>
              <a:t>“I </a:t>
            </a:r>
            <a:r>
              <a:rPr lang="en-US" i="1" dirty="0"/>
              <a:t>for one welcome our new computer </a:t>
            </a:r>
            <a:r>
              <a:rPr lang="en-US" i="1" dirty="0" smtClean="0"/>
              <a:t>overlords”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–Ken Jennings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99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667000"/>
            <a:ext cx="7408333" cy="345069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AI Behind Watson: </a:t>
            </a:r>
            <a:r>
              <a:rPr lang="en-US" dirty="0" smtClean="0">
                <a:hlinkClick r:id="rId2"/>
              </a:rPr>
              <a:t>http://www.aaai.org/Magazine/Watson/watson.php</a:t>
            </a:r>
            <a:endParaRPr lang="en-US" dirty="0" smtClean="0"/>
          </a:p>
          <a:p>
            <a:r>
              <a:rPr lang="en-US" dirty="0" smtClean="0"/>
              <a:t>What is Watson?: </a:t>
            </a:r>
            <a:r>
              <a:rPr lang="en-US" dirty="0" smtClean="0">
                <a:hlinkClick r:id="rId3"/>
              </a:rPr>
              <a:t>http://static.usenix.org/event/lisa11/tech/slides/perrone.pdf</a:t>
            </a:r>
            <a:endParaRPr lang="en-US" dirty="0" smtClean="0"/>
          </a:p>
          <a:p>
            <a:r>
              <a:rPr lang="en-US" dirty="0" smtClean="0"/>
              <a:t>Building Watson: </a:t>
            </a:r>
            <a:r>
              <a:rPr lang="en-US" dirty="0" smtClean="0">
                <a:hlinkClick r:id="rId4"/>
              </a:rPr>
              <a:t>http://www.youtube.com/watch?v=3G2H3DZ8rNc</a:t>
            </a:r>
            <a:endParaRPr lang="en-US" dirty="0" smtClean="0"/>
          </a:p>
          <a:p>
            <a:r>
              <a:rPr lang="en-US" dirty="0" smtClean="0"/>
              <a:t>IBM Watson: The Science Behind an Answer: </a:t>
            </a:r>
            <a:r>
              <a:rPr lang="en-US" dirty="0" smtClean="0">
                <a:hlinkClick r:id="rId5"/>
              </a:rPr>
              <a:t>http://ieeexplore.ieee.org/xpl/tocresult.jsp?isnumber=6177717</a:t>
            </a:r>
            <a:endParaRPr lang="en-US" dirty="0" smtClean="0"/>
          </a:p>
          <a:p>
            <a:r>
              <a:rPr lang="en-US" dirty="0" smtClean="0"/>
              <a:t>Watson: </a:t>
            </a:r>
            <a:r>
              <a:rPr lang="en-US" u="sng" dirty="0" smtClean="0">
                <a:hlinkClick r:id="rId6"/>
              </a:rPr>
              <a:t>http://en.wikipedia.org/wiki/Watson_%28computer%29</a:t>
            </a:r>
            <a:endParaRPr lang="en-US" dirty="0" smtClean="0"/>
          </a:p>
          <a:p>
            <a:r>
              <a:rPr lang="en-US" dirty="0" smtClean="0"/>
              <a:t>Question Answering: </a:t>
            </a:r>
            <a:r>
              <a:rPr lang="en-US" dirty="0" smtClean="0">
                <a:hlinkClick r:id="rId7"/>
              </a:rPr>
              <a:t>http://en.wikipedia.org/wiki/Question_answering</a:t>
            </a:r>
            <a:endParaRPr lang="en-US" dirty="0" smtClean="0"/>
          </a:p>
          <a:p>
            <a:r>
              <a:rPr lang="en-US" dirty="0" err="1" smtClean="0"/>
              <a:t>DeepQA</a:t>
            </a:r>
            <a:r>
              <a:rPr lang="en-US" dirty="0" smtClean="0"/>
              <a:t> Research Team: </a:t>
            </a:r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researcher.watson.ibm.com/researcher/view_project_subpage.php?id=2159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49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QA – Question Answering </a:t>
            </a:r>
          </a:p>
          <a:p>
            <a:pPr lvl="1"/>
            <a:r>
              <a:rPr lang="en-US" dirty="0" smtClean="0"/>
              <a:t>Systems designed to answer questions posed in natural language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Goal – create a system capable of playing Jeopardy! at human championship level</a:t>
            </a:r>
          </a:p>
          <a:p>
            <a:pPr lvl="1"/>
            <a:r>
              <a:rPr lang="en-US" dirty="0" smtClean="0"/>
              <a:t>In real time</a:t>
            </a:r>
          </a:p>
          <a:p>
            <a:endParaRPr lang="en-US" dirty="0"/>
          </a:p>
          <a:p>
            <a:r>
              <a:rPr lang="en-US" dirty="0"/>
              <a:t>IBM’s follow </a:t>
            </a:r>
            <a:r>
              <a:rPr lang="en-US" dirty="0" smtClean="0"/>
              <a:t>up project </a:t>
            </a:r>
            <a:r>
              <a:rPr lang="en-US" dirty="0"/>
              <a:t>to </a:t>
            </a:r>
            <a:r>
              <a:rPr lang="en-US" dirty="0" err="1" smtClean="0"/>
              <a:t>DeepBlue</a:t>
            </a:r>
            <a:endParaRPr lang="en-US" dirty="0"/>
          </a:p>
          <a:p>
            <a:endParaRPr lang="en-US" dirty="0" smtClean="0"/>
          </a:p>
          <a:p>
            <a:pPr marL="301943" lvl="1" indent="0">
              <a:buNone/>
            </a:pPr>
            <a:endParaRPr lang="en-US" dirty="0" smtClean="0"/>
          </a:p>
          <a:p>
            <a:pPr marL="301943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DeepQA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05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Performance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016" y="1584958"/>
            <a:ext cx="7391400" cy="456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99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DeepQA</a:t>
            </a:r>
            <a:r>
              <a:rPr lang="en-US" dirty="0" smtClean="0"/>
              <a:t> Architecture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2286000"/>
            <a:ext cx="7443873" cy="386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503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Take an initial corpus of documents</a:t>
            </a:r>
          </a:p>
          <a:p>
            <a:pPr lvl="1"/>
            <a:r>
              <a:rPr lang="en-US" dirty="0" smtClean="0"/>
              <a:t>Unstructured data</a:t>
            </a:r>
          </a:p>
          <a:p>
            <a:pPr lvl="1"/>
            <a:r>
              <a:rPr lang="en-US" dirty="0" smtClean="0"/>
              <a:t>For Jeopardy! – roughly </a:t>
            </a:r>
            <a:r>
              <a:rPr lang="en-US" dirty="0" smtClean="0"/>
              <a:t>~400 </a:t>
            </a:r>
            <a:r>
              <a:rPr lang="en-US" dirty="0" smtClean="0"/>
              <a:t>TB of data</a:t>
            </a:r>
          </a:p>
          <a:p>
            <a:pPr lvl="1"/>
            <a:r>
              <a:rPr lang="en-US" dirty="0" smtClean="0"/>
              <a:t>Including all of Wikipedia</a:t>
            </a:r>
          </a:p>
          <a:p>
            <a:endParaRPr lang="en-US" dirty="0" smtClean="0"/>
          </a:p>
          <a:p>
            <a:r>
              <a:rPr lang="en-US" dirty="0" smtClean="0"/>
              <a:t>Parsed into “Syntactic Frames”</a:t>
            </a:r>
          </a:p>
          <a:p>
            <a:pPr lvl="1"/>
            <a:r>
              <a:rPr lang="en-US" dirty="0" smtClean="0"/>
              <a:t>Subject-Verb-Object</a:t>
            </a:r>
          </a:p>
          <a:p>
            <a:pPr lvl="1"/>
            <a:endParaRPr lang="en-US" dirty="0"/>
          </a:p>
          <a:p>
            <a:r>
              <a:rPr lang="en-US" dirty="0" smtClean="0"/>
              <a:t>Generalized into “Semantic Frames”</a:t>
            </a:r>
          </a:p>
          <a:p>
            <a:pPr lvl="1"/>
            <a:r>
              <a:rPr lang="en-US" dirty="0" smtClean="0"/>
              <a:t>Probability associated</a:t>
            </a:r>
          </a:p>
          <a:p>
            <a:pPr lvl="1"/>
            <a:endParaRPr lang="en-US" dirty="0"/>
          </a:p>
          <a:p>
            <a:r>
              <a:rPr lang="en-US" dirty="0" smtClean="0"/>
              <a:t>Forms a “Semantic Net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Acquisition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68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Attempt to understand what the question is asking</a:t>
            </a:r>
          </a:p>
          <a:p>
            <a:endParaRPr lang="en-US" dirty="0"/>
          </a:p>
          <a:p>
            <a:r>
              <a:rPr lang="en-US" dirty="0" smtClean="0"/>
              <a:t>Many different approaches are taken</a:t>
            </a:r>
          </a:p>
          <a:p>
            <a:pPr lvl="1"/>
            <a:r>
              <a:rPr lang="en-US" dirty="0" smtClean="0"/>
              <a:t>Attempting to come up with all possible interpretation of the question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23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Primary Search – Attempt to come up with as much answer content as possible from sources</a:t>
            </a:r>
          </a:p>
          <a:p>
            <a:pPr lvl="1"/>
            <a:r>
              <a:rPr lang="en-US" dirty="0" smtClean="0"/>
              <a:t>Various search techniques</a:t>
            </a:r>
          </a:p>
          <a:p>
            <a:pPr lvl="1"/>
            <a:r>
              <a:rPr lang="en-US" dirty="0" smtClean="0"/>
              <a:t>85% of time correct answer within top 250 at this stage</a:t>
            </a:r>
          </a:p>
          <a:p>
            <a:pPr lvl="1"/>
            <a:endParaRPr lang="en-US" dirty="0"/>
          </a:p>
          <a:p>
            <a:r>
              <a:rPr lang="en-US" dirty="0" smtClean="0"/>
              <a:t>Candidate Answer Generation – Use appropriate techniques to extract answer from content</a:t>
            </a:r>
          </a:p>
          <a:p>
            <a:endParaRPr lang="en-US" dirty="0"/>
          </a:p>
          <a:p>
            <a:r>
              <a:rPr lang="en-US" dirty="0" smtClean="0"/>
              <a:t>Filter – Lightweight scoring of candidate answers</a:t>
            </a:r>
          </a:p>
          <a:p>
            <a:pPr lvl="1"/>
            <a:r>
              <a:rPr lang="en-US" dirty="0" smtClean="0"/>
              <a:t>~100 answers let through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Generation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03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Retrieve additional evidence supporting each candidate answer that passed filtering</a:t>
            </a:r>
          </a:p>
          <a:p>
            <a:endParaRPr lang="en-US" dirty="0"/>
          </a:p>
          <a:p>
            <a:r>
              <a:rPr lang="en-US" dirty="0" smtClean="0"/>
              <a:t>Score the candidate answers based on supporting evidence</a:t>
            </a:r>
          </a:p>
          <a:p>
            <a:pPr lvl="1"/>
            <a:r>
              <a:rPr lang="en-US" dirty="0" smtClean="0"/>
              <a:t>More than 50 different types of scoring methods</a:t>
            </a:r>
          </a:p>
          <a:p>
            <a:pPr lvl="1"/>
            <a:r>
              <a:rPr lang="en-US" dirty="0" smtClean="0"/>
              <a:t>Ex. Temporal, Geospatial, Popularity, Source Reliability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Hypothesis Scoring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54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Identify related answers and combine their scores</a:t>
            </a:r>
          </a:p>
          <a:p>
            <a:endParaRPr lang="en-US" dirty="0"/>
          </a:p>
          <a:p>
            <a:r>
              <a:rPr lang="en-US" dirty="0" smtClean="0"/>
              <a:t>Generate confidence estimation</a:t>
            </a:r>
          </a:p>
          <a:p>
            <a:pPr lvl="1"/>
            <a:r>
              <a:rPr lang="en-US" dirty="0" smtClean="0"/>
              <a:t>Indicates how confident in the answer the system is</a:t>
            </a:r>
          </a:p>
          <a:p>
            <a:pPr lvl="1"/>
            <a:r>
              <a:rPr lang="en-US" dirty="0" smtClean="0"/>
              <a:t>System training is important here</a:t>
            </a:r>
          </a:p>
          <a:p>
            <a:pPr lvl="2"/>
            <a:r>
              <a:rPr lang="en-US" dirty="0" smtClean="0"/>
              <a:t>Different question types might weigh scores differently</a:t>
            </a:r>
          </a:p>
          <a:p>
            <a:pPr lvl="1"/>
            <a:r>
              <a:rPr lang="en-US" dirty="0" smtClean="0"/>
              <a:t>Probabilistic</a:t>
            </a:r>
          </a:p>
          <a:p>
            <a:pPr lvl="1"/>
            <a:endParaRPr lang="en-US" dirty="0"/>
          </a:p>
          <a:p>
            <a:r>
              <a:rPr lang="en-US" dirty="0" smtClean="0"/>
              <a:t>Results are then ranked on confidence</a:t>
            </a:r>
          </a:p>
          <a:p>
            <a:pPr lvl="1"/>
            <a:r>
              <a:rPr lang="en-US" dirty="0" smtClean="0"/>
              <a:t>Highest confidence = best answer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Merging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46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547</TotalTime>
  <Words>742</Words>
  <Application>Microsoft Office PowerPoint</Application>
  <PresentationFormat>On-screen Show (4:3)</PresentationFormat>
  <Paragraphs>198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IBM DeepQA</vt:lpstr>
      <vt:lpstr>What is DeepQA?</vt:lpstr>
      <vt:lpstr>Initial Performance</vt:lpstr>
      <vt:lpstr>DeepQA Architecture</vt:lpstr>
      <vt:lpstr>Content Acquisition</vt:lpstr>
      <vt:lpstr>Question Analysis</vt:lpstr>
      <vt:lpstr>Hypothesis Generation</vt:lpstr>
      <vt:lpstr>Hypothesis Scoring</vt:lpstr>
      <vt:lpstr>Result Merging</vt:lpstr>
      <vt:lpstr>DeepQA Performance</vt:lpstr>
      <vt:lpstr>DeepQA on Watson</vt:lpstr>
      <vt:lpstr>Jeopardy! Challenge</vt:lpstr>
      <vt:lpstr>Outcome</vt:lpstr>
      <vt:lpstr>Future Applications</vt:lpstr>
      <vt:lpstr>Questions?</vt:lpstr>
      <vt:lpstr>References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IBM DeepQA</dc:title>
  <dc:creator>miksanch</dc:creator>
  <cp:lastModifiedBy>miksanch</cp:lastModifiedBy>
  <cp:revision>42</cp:revision>
  <dcterms:created xsi:type="dcterms:W3CDTF">2013-05-12T23:48:47Z</dcterms:created>
  <dcterms:modified xsi:type="dcterms:W3CDTF">2013-05-20T21:01:42Z</dcterms:modified>
</cp:coreProperties>
</file>